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4"/>
  </p:notesMasterIdLst>
  <p:handoutMasterIdLst>
    <p:handoutMasterId r:id="rId15"/>
  </p:handoutMasterIdLst>
  <p:sldIdLst>
    <p:sldId id="261" r:id="rId3"/>
    <p:sldId id="282" r:id="rId4"/>
    <p:sldId id="286" r:id="rId5"/>
    <p:sldId id="287" r:id="rId6"/>
    <p:sldId id="289" r:id="rId7"/>
    <p:sldId id="283" r:id="rId8"/>
    <p:sldId id="284" r:id="rId9"/>
    <p:sldId id="291" r:id="rId10"/>
    <p:sldId id="290" r:id="rId11"/>
    <p:sldId id="285" r:id="rId12"/>
    <p:sldId id="288" r:id="rId13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>
        <p:scale>
          <a:sx n="73" d="100"/>
          <a:sy n="73" d="100"/>
        </p:scale>
        <p:origin x="618" y="-9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11/12/2024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11/12/2024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084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1364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11/12/2024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11/12/2024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5760" y="339635"/>
            <a:ext cx="11377749" cy="638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/>
              <a:t>O  TRABALHO  NA  NOVA PÁTRIA</a:t>
            </a:r>
          </a:p>
          <a:p>
            <a:pPr algn="ctr">
              <a:lnSpc>
                <a:spcPct val="90000"/>
              </a:lnSpc>
            </a:pPr>
            <a:endParaRPr lang="pt-BR" sz="2000" b="1" dirty="0"/>
          </a:p>
          <a:p>
            <a:pPr algn="ctr">
              <a:lnSpc>
                <a:spcPct val="90000"/>
              </a:lnSpc>
            </a:pPr>
            <a:r>
              <a:rPr lang="pt-BR" sz="6000" b="1" dirty="0"/>
              <a:t>“DA SUÍÇA PARA O BRASIL”</a:t>
            </a:r>
          </a:p>
          <a:p>
            <a:pPr algn="ctr">
              <a:lnSpc>
                <a:spcPct val="90000"/>
              </a:lnSpc>
            </a:pPr>
            <a:endParaRPr lang="pt-BR" sz="2000" b="1" dirty="0"/>
          </a:p>
          <a:p>
            <a:pPr algn="ctr">
              <a:lnSpc>
                <a:spcPct val="90000"/>
              </a:lnSpc>
            </a:pPr>
            <a:r>
              <a:rPr lang="pt-BR" sz="6000" b="1" dirty="0"/>
              <a:t>AGRICULTURA  E COOPERATIVISMO</a:t>
            </a:r>
          </a:p>
          <a:p>
            <a:pPr algn="ctr">
              <a:lnSpc>
                <a:spcPct val="90000"/>
              </a:lnSpc>
            </a:pPr>
            <a:endParaRPr lang="pt-BR" sz="5401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0632" y="186490"/>
            <a:ext cx="11646569" cy="6698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300" dirty="0">
                <a:latin typeface="Bookman Old Style" panose="02050604050505020204" pitchFamily="18" charset="0"/>
              </a:rPr>
              <a:t>“</a:t>
            </a:r>
            <a:r>
              <a:rPr lang="pt-BR" sz="3300" b="1" dirty="0">
                <a:latin typeface="Bookman Old Style" panose="02050604050505020204" pitchFamily="18" charset="0"/>
              </a:rPr>
              <a:t>Os Pioneiros tiveram que desbravar a Mata Virgem, em uma região de relevo muito acidentado, </a:t>
            </a:r>
          </a:p>
          <a:p>
            <a:pPr algn="ctr">
              <a:lnSpc>
                <a:spcPct val="90000"/>
              </a:lnSpc>
            </a:pPr>
            <a:r>
              <a:rPr lang="pt-BR" sz="3300" b="1" dirty="0">
                <a:latin typeface="Bookman Old Style" panose="02050604050505020204" pitchFamily="18" charset="0"/>
              </a:rPr>
              <a:t>onde tudo estava por fazer. </a:t>
            </a:r>
            <a:endParaRPr lang="pt-BR" sz="3300" dirty="0">
              <a:latin typeface="Bookman Old Style" panose="02050604050505020204" pitchFamily="18" charset="0"/>
            </a:endParaRPr>
          </a:p>
          <a:p>
            <a:pPr algn="just">
              <a:lnSpc>
                <a:spcPct val="90000"/>
              </a:lnSpc>
            </a:pPr>
            <a:endParaRPr lang="pt-BR" sz="2000" dirty="0">
              <a:latin typeface="Bookman Old Style" panose="020506040505050202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t-BR" sz="3100" dirty="0" smtClean="0">
                <a:latin typeface="Bookman Old Style" panose="02050604050505020204" pitchFamily="18" charset="0"/>
              </a:rPr>
              <a:t>    A </a:t>
            </a:r>
            <a:r>
              <a:rPr lang="pt-BR" sz="3100" dirty="0">
                <a:latin typeface="Bookman Old Style" panose="02050604050505020204" pitchFamily="18" charset="0"/>
              </a:rPr>
              <a:t>1ª comunidade estabeleceu-se em Sta. Clara Baixa e </a:t>
            </a:r>
            <a:r>
              <a:rPr lang="pt-BR" sz="3100" dirty="0" smtClean="0">
                <a:latin typeface="Bookman Old Style" panose="02050604050505020204" pitchFamily="18" charset="0"/>
              </a:rPr>
              <a:t>Santa </a:t>
            </a:r>
            <a:r>
              <a:rPr lang="pt-BR" sz="3100" dirty="0">
                <a:latin typeface="Bookman Old Style" panose="02050604050505020204" pitchFamily="18" charset="0"/>
              </a:rPr>
              <a:t>Luiza. Dedicaram-se à Agricultura Familiar, de </a:t>
            </a:r>
            <a:r>
              <a:rPr lang="pt-BR" sz="3100" dirty="0" smtClean="0">
                <a:latin typeface="Bookman Old Style" panose="02050604050505020204" pitchFamily="18" charset="0"/>
              </a:rPr>
              <a:t>subsistência e trabalhavam de sol a sol e não desistiam nas adversidades.</a:t>
            </a:r>
            <a:endParaRPr lang="pt-BR" sz="3100" dirty="0">
              <a:latin typeface="Bookman Old Style" panose="020506040505050202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t-BR" sz="3100" dirty="0" smtClean="0">
                <a:latin typeface="Bookman Old Style" panose="02050604050505020204" pitchFamily="18" charset="0"/>
              </a:rPr>
              <a:t>    Com </a:t>
            </a:r>
            <a:r>
              <a:rPr lang="pt-BR" sz="3100" dirty="0">
                <a:latin typeface="Bookman Old Style" panose="02050604050505020204" pitchFamily="18" charset="0"/>
              </a:rPr>
              <a:t>fé, muita garra e coragem foram vencendo as dificuldades, criando um forte laço de união, ajuda mútua e solidariedade</a:t>
            </a:r>
            <a:r>
              <a:rPr lang="pt-BR" sz="3100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pt-BR" sz="5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Nascia </a:t>
            </a:r>
            <a:r>
              <a:rPr lang="pt-BR" sz="3200" dirty="0">
                <a:latin typeface="Bookman Old Style" panose="02050604050505020204" pitchFamily="18" charset="0"/>
              </a:rPr>
              <a:t>assim o COOPERATIVISMO.</a:t>
            </a:r>
          </a:p>
          <a:p>
            <a:pPr algn="ctr">
              <a:lnSpc>
                <a:spcPct val="90000"/>
              </a:lnSpc>
            </a:pPr>
            <a:endParaRPr lang="pt-BR" sz="11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100" dirty="0">
                <a:latin typeface="Bookman Old Style" panose="02050604050505020204" pitchFamily="18" charset="0"/>
              </a:rPr>
              <a:t>Os Suíços e seus </a:t>
            </a:r>
            <a:r>
              <a:rPr lang="pt-BR" sz="3100" dirty="0" smtClean="0">
                <a:latin typeface="Bookman Old Style" panose="02050604050505020204" pitchFamily="18" charset="0"/>
              </a:rPr>
              <a:t>descendentes, juntamente </a:t>
            </a:r>
            <a:r>
              <a:rPr lang="pt-BR" sz="3100" dirty="0">
                <a:latin typeface="Bookman Old Style" panose="02050604050505020204" pitchFamily="18" charset="0"/>
              </a:rPr>
              <a:t>com outras </a:t>
            </a:r>
            <a:r>
              <a:rPr lang="pt-BR" sz="3100" dirty="0" smtClean="0">
                <a:latin typeface="Bookman Old Style" panose="02050604050505020204" pitchFamily="18" charset="0"/>
              </a:rPr>
              <a:t>etnias, </a:t>
            </a:r>
            <a:r>
              <a:rPr lang="pt-BR" sz="3100" dirty="0">
                <a:latin typeface="Bookman Old Style" panose="02050604050505020204" pitchFamily="18" charset="0"/>
              </a:rPr>
              <a:t>exerceram papel fundamental na pujança que é hoje o Município de Carlos Barbosa.</a:t>
            </a:r>
          </a:p>
        </p:txBody>
      </p:sp>
    </p:spTree>
    <p:extLst>
      <p:ext uri="{BB962C8B-B14F-4D97-AF65-F5344CB8AC3E}">
        <p14:creationId xmlns:p14="http://schemas.microsoft.com/office/powerpoint/2010/main" val="135903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34" y="284027"/>
            <a:ext cx="4105695" cy="636590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4446494" y="253751"/>
            <a:ext cx="7553003" cy="649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JOSEPH ANTOINE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</a:p>
          <a:p>
            <a:pPr lvl="0" algn="ctr">
              <a:lnSpc>
                <a:spcPct val="90000"/>
              </a:lnSpc>
            </a:pPr>
            <a:endParaRPr lang="pt-BR" sz="14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just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Nas suas cartas que escrevia ao  irmão na Suíça contava o seu trabalho na agricultura mostrando a sua dedicação e salientando o progresso que conseguia junto a sua família.</a:t>
            </a:r>
          </a:p>
          <a:p>
            <a:pPr lvl="0" algn="just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Agradecia a ajuda dos amigos e vizinhos quando teve dificuldade por motivo de doença de sua 1ª esposa.</a:t>
            </a:r>
          </a:p>
          <a:p>
            <a:pPr lvl="0" algn="just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Apesar do trabalho ser muito árduo, sempre escrevia de estar contente por ter uma terra para trabalhar e por ter vindo ao Brasil.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85" y="343396"/>
            <a:ext cx="314505" cy="3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085348" y="176464"/>
            <a:ext cx="688206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4" y="299624"/>
            <a:ext cx="4838894" cy="6452031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691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9" y="179153"/>
            <a:ext cx="4678037" cy="651004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88429" y="326571"/>
            <a:ext cx="641712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Ventilador manual utilizado para limpar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o feijão e outros grãos,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após 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trilhagem</a:t>
            </a:r>
            <a:r>
              <a:rPr lang="pt-BR" sz="3200" b="1" dirty="0" smtClean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388429" y="2608080"/>
            <a:ext cx="6270171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    Pe. Ademar Agostinho e seu irmão Rogério Bruno </a:t>
            </a:r>
            <a:r>
              <a:rPr lang="pt-BR" sz="3200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200" dirty="0" smtClean="0">
                <a:latin typeface="Bookman Old Style" panose="02050604050505020204" pitchFamily="18" charset="0"/>
              </a:rPr>
              <a:t> testando o equipamento antes de fazer a limpeza do feijão produzido na propriedade de Rogério, pela sua família.</a:t>
            </a:r>
          </a:p>
          <a:p>
            <a:pPr algn="just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    Um equipamento simples mas de grande eficiência.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Era o inicio da mecanização</a:t>
            </a:r>
            <a:r>
              <a:rPr lang="pt-BR" sz="3200" dirty="0" smtClean="0">
                <a:latin typeface="Bookman Old Style" panose="02050604050505020204" pitchFamily="18" charset="0"/>
              </a:rPr>
              <a:t>.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57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9" y="272718"/>
            <a:ext cx="4660101" cy="644892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293900" y="256678"/>
            <a:ext cx="6641431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>
                <a:latin typeface="Bookman Old Style" panose="02050604050505020204" pitchFamily="18" charset="0"/>
              </a:rPr>
              <a:t>FELIX BENJAMIN GEDOZ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Foi uma pessoa de destaque e líder na comunidade. Agricultor exemplar.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Em1908 enviou produtos agrícolas à “</a:t>
            </a:r>
            <a:r>
              <a:rPr lang="pt-BR" sz="2800" u="sng" dirty="0">
                <a:latin typeface="Bookman Old Style" panose="02050604050505020204" pitchFamily="18" charset="0"/>
              </a:rPr>
              <a:t>Exposição Nacional</a:t>
            </a:r>
            <a:r>
              <a:rPr lang="pt-BR" sz="2800" dirty="0">
                <a:latin typeface="Bookman Old Style" panose="02050604050505020204" pitchFamily="18" charset="0"/>
              </a:rPr>
              <a:t>” do Rio de Janeiro.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Em 1912 participou da “</a:t>
            </a:r>
            <a:r>
              <a:rPr lang="pt-BR" sz="2800" u="sng" dirty="0">
                <a:latin typeface="Bookman Old Style" panose="02050604050505020204" pitchFamily="18" charset="0"/>
              </a:rPr>
              <a:t>2ª Exposição Estadual Agropecuária</a:t>
            </a:r>
            <a:r>
              <a:rPr lang="pt-BR" sz="2800" dirty="0">
                <a:latin typeface="Bookman Old Style" panose="02050604050505020204" pitchFamily="18" charset="0"/>
              </a:rPr>
              <a:t>” de Porto Alegre, expondo Feijão Preto, produto pelo qual recebeu </a:t>
            </a:r>
            <a:r>
              <a:rPr lang="pt-BR" sz="2800" u="sng" dirty="0">
                <a:latin typeface="Bookman Old Style" panose="02050604050505020204" pitchFamily="18" charset="0"/>
              </a:rPr>
              <a:t>Medalha de Prata</a:t>
            </a:r>
            <a:r>
              <a:rPr lang="pt-BR" sz="2800" dirty="0">
                <a:latin typeface="Bookman Old Style" panose="020506040505050202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Em 1915 comprou uma ação da Coop. de Leiteria Sta. Clara por 252$000 réis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   Em 1922 comprou duas ações da Coop. Carlos Barbosa por 250$000 réis cada.</a:t>
            </a:r>
            <a:endParaRPr lang="pt-BR" sz="28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153" y="366050"/>
            <a:ext cx="314505" cy="3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36" y="3593433"/>
            <a:ext cx="2482610" cy="309871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22" y="3561347"/>
            <a:ext cx="2544212" cy="313080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56" y="3561347"/>
            <a:ext cx="6378942" cy="313080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164338" y="128339"/>
            <a:ext cx="11781216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sz="2800" b="1" dirty="0">
                <a:latin typeface="Bookman Old Style" panose="02050604050505020204" pitchFamily="18" charset="0"/>
              </a:rPr>
              <a:t>José Felix Gedoz</a:t>
            </a:r>
            <a:r>
              <a:rPr lang="pt-BR" sz="2400" dirty="0">
                <a:latin typeface="Bookman Old Style" panose="02050604050505020204" pitchFamily="18" charset="0"/>
              </a:rPr>
              <a:t>, fº de Felix Benjamin, foi um notável, especialmente na agricultura, que amava. Pioneiro: da adubação na agricultura; na introdução da raça Jersei p/ leite; no uso da silagem p/ o gado leiteiro na década de 1960; no uso da inseminação artificial no rebanho leiteiro, no cultivo da noz pecã... Era um pesquisador nato, professor auto-didata. Muito atuante, dedicou sua vida a ensinar novas técnicas aos outros. Participou ativamente da vida da Igreja, da comunidade social e econômica. Homem correto, de muita fé e cooperativista convicto. Teve sua biografia “</a:t>
            </a:r>
            <a:r>
              <a:rPr lang="pt-BR" sz="2201" dirty="0">
                <a:latin typeface="Bookman Old Style" panose="02050604050505020204" pitchFamily="18" charset="0"/>
              </a:rPr>
              <a:t>UM SANTO DE NOSSOS DIAS – UM BARBOSENSE ILUSTRE</a:t>
            </a:r>
            <a:r>
              <a:rPr lang="pt-BR" sz="2400" dirty="0">
                <a:latin typeface="Bookman Old Style" panose="02050604050505020204" pitchFamily="18" charset="0"/>
              </a:rPr>
              <a:t>”, escrita pelo Pe. Antônio Galioto, Pároco de Carlos Barbosa.</a:t>
            </a:r>
            <a:endParaRPr lang="pt-BR" sz="24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368642" y="3892731"/>
            <a:ext cx="141078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b="1" dirty="0" smtClean="0">
                <a:latin typeface="Bookman Old Style" panose="02050604050505020204" pitchFamily="18" charset="0"/>
              </a:rPr>
              <a:t>Foto 1938</a:t>
            </a:r>
            <a:endParaRPr lang="pt-BR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9" y="322731"/>
            <a:ext cx="4797768" cy="6223885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873" y="340662"/>
            <a:ext cx="5172677" cy="6215765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 rot="16200000">
            <a:off x="3682094" y="2144641"/>
            <a:ext cx="4392386" cy="538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Jornal O PIONEIRO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17301083">
            <a:off x="5203230" y="4973728"/>
            <a:ext cx="13501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Caxias</a:t>
            </a:r>
          </a:p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do Sul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390477" y="6094330"/>
            <a:ext cx="959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18.05  1993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9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1" y="184902"/>
            <a:ext cx="6152537" cy="646951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60" y="3935189"/>
            <a:ext cx="5467449" cy="2719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57" y="179193"/>
            <a:ext cx="3380014" cy="35374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10140040" y="489858"/>
            <a:ext cx="1875169" cy="312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Jornal</a:t>
            </a:r>
          </a:p>
          <a:p>
            <a:pPr algn="ctr">
              <a:lnSpc>
                <a:spcPct val="90000"/>
              </a:lnSpc>
            </a:pPr>
            <a:r>
              <a:rPr lang="pt-BR" sz="23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2300" b="1" dirty="0" smtClean="0">
                <a:latin typeface="Bookman Old Style" panose="02050604050505020204" pitchFamily="18" charset="0"/>
              </a:rPr>
              <a:t>O PIONEIRO</a:t>
            </a:r>
          </a:p>
          <a:p>
            <a:pPr>
              <a:lnSpc>
                <a:spcPct val="90000"/>
              </a:lnSpc>
            </a:pPr>
            <a:endParaRPr lang="pt-BR" sz="2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Caxias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Do Sul,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200" b="1" dirty="0" smtClean="0">
                <a:latin typeface="Bookman Old Style" panose="02050604050505020204" pitchFamily="18" charset="0"/>
              </a:rPr>
              <a:t>09.09.1991</a:t>
            </a:r>
            <a:endParaRPr lang="pt-BR" sz="2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08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37051" y="174816"/>
            <a:ext cx="5744277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Cooperativa de Laticínios Santa Clara </a:t>
            </a:r>
          </a:p>
          <a:p>
            <a:pPr algn="ctr"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Fundada em 1912, abrange mais de 100 municípios do RS, com cerca de 5.000 famílias associadas e 3.300 </a:t>
            </a: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produtores de leite.</a:t>
            </a:r>
          </a:p>
          <a:p>
            <a:pPr algn="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      A Santa Clara é a mais antiga cooperativa de laticínios em atividade no Brasil. Industrializa </a:t>
            </a:r>
            <a:r>
              <a:rPr lang="pt-BR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750</a:t>
            </a:r>
            <a:r>
              <a:rPr lang="pt-BR" sz="2400" dirty="0">
                <a:latin typeface="Bookman Old Style" panose="02050604050505020204" pitchFamily="18" charset="0"/>
              </a:rPr>
              <a:t> mil litros de leite por dia, resultando em mais de 140 produtos. </a:t>
            </a:r>
            <a:r>
              <a:rPr lang="pt-BR" sz="2400" dirty="0" smtClean="0">
                <a:latin typeface="Bookman Old Style" panose="02050604050505020204" pitchFamily="18" charset="0"/>
              </a:rPr>
              <a:t>    Foto </a:t>
            </a:r>
            <a:r>
              <a:rPr lang="pt-BR" sz="2200" dirty="0" smtClean="0">
                <a:latin typeface="Bookman Old Style" panose="02050604050505020204" pitchFamily="18" charset="0"/>
              </a:rPr>
              <a:t>2023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1028" name="Picture 4" descr="http://www.coopsantaclara.com.br/upload/history/1490724527_1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963" y="4404168"/>
            <a:ext cx="2282293" cy="228229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22" y="216027"/>
            <a:ext cx="5970494" cy="398032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39834" y="3550025"/>
            <a:ext cx="5530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dirty="0"/>
              <a:t>Viagem de produtores à Itália, para fins de estudo e aperfeiçoamento tecnológico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36" y="4311333"/>
            <a:ext cx="5275493" cy="251410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0" y="4404168"/>
            <a:ext cx="3043058" cy="228229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06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8" y="1640106"/>
            <a:ext cx="7471571" cy="505800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68245" y="69989"/>
            <a:ext cx="775948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Rogério Bruno Sauthier </a:t>
            </a:r>
          </a:p>
          <a:p>
            <a:pPr algn="ctr">
              <a:lnSpc>
                <a:spcPct val="90000"/>
              </a:lnSpc>
            </a:pPr>
            <a:r>
              <a:rPr lang="pt-BR" sz="3200" b="1" dirty="0">
                <a:latin typeface="Bookman Old Style" panose="02050604050505020204" pitchFamily="18" charset="0"/>
              </a:rPr>
              <a:t>Presidente da Cooperativa Santa Clara desde 1994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943778" y="279565"/>
            <a:ext cx="4119890" cy="654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De produtor de leite, na terra que foi de seu pai Clemente e avô Joseph Antoine Sauthier, </a:t>
            </a: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a administrador da imponente Cooperativa, conduz seu trabalho com seriedade e competência, atributos herdados dos antepassados suíços. </a:t>
            </a:r>
          </a:p>
          <a:p>
            <a:pPr algn="ctr">
              <a:lnSpc>
                <a:spcPct val="90000"/>
              </a:lnSpc>
            </a:pPr>
            <a:endParaRPr lang="pt-BR" sz="1001" dirty="0">
              <a:latin typeface="Bookman Old Style" panose="02050604050505020204" pitchFamily="18" charset="0"/>
              <a:ea typeface="Cambria Math" panose="0204050305040603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Seu espírito cooperativista muito </a:t>
            </a: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tem contribuído para</a:t>
            </a:r>
          </a:p>
          <a:p>
            <a:pPr algn="ct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 o crescimento do produtor rural, com destaque para a qualidade do produto </a:t>
            </a:r>
            <a:endParaRPr lang="pt-BR" sz="2400" dirty="0" smtClean="0">
              <a:latin typeface="Bookman Old Style" panose="02050604050505020204" pitchFamily="18" charset="0"/>
              <a:ea typeface="Cambria Math" panose="0204050305040603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  <a:ea typeface="Cambria Math" panose="02040503050406030204" pitchFamily="18" charset="0"/>
              </a:rPr>
              <a:t>da </a:t>
            </a:r>
            <a:r>
              <a:rPr lang="pt-BR" sz="2400" dirty="0">
                <a:latin typeface="Bookman Old Style" panose="02050604050505020204" pitchFamily="18" charset="0"/>
                <a:ea typeface="Cambria Math" panose="02040503050406030204" pitchFamily="18" charset="0"/>
              </a:rPr>
              <a:t>propriedade </a:t>
            </a:r>
            <a:r>
              <a:rPr lang="pt-BR" sz="2400" dirty="0" smtClean="0">
                <a:latin typeface="Bookman Old Style" panose="02050604050505020204" pitchFamily="18" charset="0"/>
                <a:ea typeface="Cambria Math" panose="02040503050406030204" pitchFamily="18" charset="0"/>
              </a:rPr>
              <a:t>até a industrialização.     </a:t>
            </a:r>
            <a:r>
              <a:rPr lang="pt-BR" sz="2000" dirty="0" smtClean="0">
                <a:latin typeface="Bookman Old Style" panose="02050604050505020204" pitchFamily="18" charset="0"/>
                <a:ea typeface="Cambria Math" panose="02040503050406030204" pitchFamily="18" charset="0"/>
              </a:rPr>
              <a:t>2023</a:t>
            </a:r>
            <a:endParaRPr lang="pt-BR" sz="2000" dirty="0">
              <a:latin typeface="Bookman Old Style" panose="0205060405050502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13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671</Words>
  <Application>Microsoft Office PowerPoint</Application>
  <PresentationFormat>Widescreen</PresentationFormat>
  <Paragraphs>64</Paragraphs>
  <Slides>11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Cambria Math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2024-12-12T02:19:49Z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